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3" r:id="rId2"/>
    <p:sldId id="284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293" r:id="rId20"/>
    <p:sldId id="278" r:id="rId2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504" y="6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F4D2C-42DF-4DB6-91DB-A9890F5F8FF6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EA432-1D55-4C93-8D37-689DD37CC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8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57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37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66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99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35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51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72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64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90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63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8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85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96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1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2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98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EA432-1D55-4C93-8D37-689DD37CCDA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258A4-A8CF-4C9C-A29D-B0BFBF739775}" type="datetimeFigureOut">
              <a:rPr lang="en-US" smtClean="0"/>
              <a:pPr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36CA5-6B47-499B-A7CE-4280321465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jp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3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1447" y="2324100"/>
            <a:ext cx="4955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Switching </a:t>
            </a:r>
            <a:r>
              <a:rPr lang="en-US" sz="3600" b="1" dirty="0" smtClean="0">
                <a:solidFill>
                  <a:schemeClr val="bg1"/>
                </a:solidFill>
              </a:rPr>
              <a:t>Concepts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VLAN, TRUNK, DTP, VTP, Port Security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8" name="Picture 2" descr="C:\Users\admin\Pictures\3462769053_5c1fcc3a18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96871"/>
            <a:ext cx="2074280" cy="259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94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76337"/>
            <a:ext cx="7043738" cy="40433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1021020"/>
            <a:ext cx="6070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VLAN Benefits</a:t>
            </a:r>
          </a:p>
          <a:p>
            <a:endParaRPr lang="en-US" sz="1600" b="1" u="sng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Security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Reduce Broadcast Domain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Flexibility and Scalability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1021020"/>
            <a:ext cx="60706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VLAN Membership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Static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Dynamic (VMPS)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 smtClean="0"/>
              <a:t>Voice VLAN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63378"/>
            <a:ext cx="6393656" cy="2346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04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1021020"/>
            <a:ext cx="607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TRUNK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ISL (Inter Switch Link)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802.1Q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3" y="2140715"/>
            <a:ext cx="7158037" cy="3002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76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39" y="1333500"/>
            <a:ext cx="5975061" cy="3581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1021020"/>
            <a:ext cx="60706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ISL (Inter Switch Link)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Cisco Proprietary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26 Byte Header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4 Byte CRC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u="sng" dirty="0" smtClean="0"/>
              <a:t>VLAN ID</a:t>
            </a:r>
          </a:p>
          <a:p>
            <a:r>
              <a:rPr lang="en-US" sz="1600" dirty="0" smtClean="0"/>
              <a:t>Support 4094 VLANs</a:t>
            </a:r>
          </a:p>
          <a:p>
            <a:r>
              <a:rPr lang="en-US" sz="1600" dirty="0" smtClean="0"/>
              <a:t>1 – 1005 = Normal Range</a:t>
            </a:r>
          </a:p>
          <a:p>
            <a:r>
              <a:rPr lang="en-US" sz="1600" dirty="0" smtClean="0"/>
              <a:t>&gt;1005 = Extended Range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3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1021020"/>
            <a:ext cx="60706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802.1Q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ISO Standard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4 Byte Tag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u="sng" dirty="0" smtClean="0"/>
              <a:t>VLAN ID</a:t>
            </a:r>
          </a:p>
          <a:p>
            <a:r>
              <a:rPr lang="en-US" sz="1600" dirty="0" smtClean="0"/>
              <a:t>Support 4094 VLANs</a:t>
            </a:r>
          </a:p>
          <a:p>
            <a:r>
              <a:rPr lang="en-US" sz="1600" dirty="0"/>
              <a:t>1 – 1005 = Normal Range</a:t>
            </a:r>
          </a:p>
          <a:p>
            <a:r>
              <a:rPr lang="en-US" sz="1600" dirty="0"/>
              <a:t>&gt;</a:t>
            </a:r>
            <a:r>
              <a:rPr lang="en-US" sz="1600" dirty="0" smtClean="0"/>
              <a:t>1005 </a:t>
            </a:r>
            <a:r>
              <a:rPr lang="en-US" sz="1600" dirty="0"/>
              <a:t>= Extended Range</a:t>
            </a:r>
          </a:p>
          <a:p>
            <a:endParaRPr lang="en-US" sz="1600" dirty="0"/>
          </a:p>
          <a:p>
            <a:r>
              <a:rPr lang="en-US" sz="1600" dirty="0" smtClean="0"/>
              <a:t>Native VLAN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1352356"/>
            <a:ext cx="5943601" cy="35625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80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1021020"/>
            <a:ext cx="60706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DTP (Dynamic </a:t>
            </a:r>
            <a:r>
              <a:rPr lang="en-US" sz="1600" b="1" u="sng" dirty="0" err="1" smtClean="0"/>
              <a:t>Trunking</a:t>
            </a:r>
            <a:r>
              <a:rPr lang="en-US" sz="1600" b="1" u="sng" dirty="0" smtClean="0"/>
              <a:t> Protocol)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600" dirty="0" smtClean="0"/>
              <a:t>Dynamic Mode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Desirable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Auto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38300"/>
            <a:ext cx="6178658" cy="233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62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1021020"/>
            <a:ext cx="60706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VTP (VLAN </a:t>
            </a:r>
            <a:r>
              <a:rPr lang="en-US" sz="1600" b="1" u="sng" dirty="0" err="1" smtClean="0"/>
              <a:t>Trunking</a:t>
            </a:r>
            <a:r>
              <a:rPr lang="en-US" sz="1600" b="1" u="sng" dirty="0" smtClean="0"/>
              <a:t> Protocol)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VTP Domain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VTP Mode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Server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Client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Transparent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VTP Password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06" y="1996350"/>
            <a:ext cx="6608799" cy="2613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1217355"/>
            <a:ext cx="320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Inter VLAN Routing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600" dirty="0" smtClean="0"/>
              <a:t>Router on a stick	</a:t>
            </a:r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Subinterface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600" dirty="0" smtClean="0"/>
              <a:t>Inter VLAN Routing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Interface </a:t>
            </a:r>
            <a:r>
              <a:rPr lang="en-US" sz="1600" dirty="0" err="1" smtClean="0"/>
              <a:t>Vlan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429089"/>
            <a:ext cx="3982641" cy="3357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51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1217355"/>
            <a:ext cx="320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Inter VLAN Routing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600" dirty="0" smtClean="0"/>
              <a:t>Router on a stick	</a:t>
            </a:r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Subinterface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600" dirty="0" smtClean="0"/>
              <a:t>Inter VLAN Routing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Interface </a:t>
            </a:r>
            <a:r>
              <a:rPr lang="en-US" sz="1600" dirty="0" err="1" smtClean="0"/>
              <a:t>Vlan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024848"/>
            <a:ext cx="6047073" cy="4232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2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4743" y="1103174"/>
            <a:ext cx="14136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tx2">
                    <a:lumMod val="50000"/>
                  </a:schemeClr>
                </a:solidFill>
              </a:rPr>
              <a:t>Port Security</a:t>
            </a:r>
          </a:p>
          <a:p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Violation: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1- Shutdown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2- Restrict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3- Protect</a:t>
            </a:r>
          </a:p>
        </p:txBody>
      </p:sp>
      <p:pic>
        <p:nvPicPr>
          <p:cNvPr id="7" name="Picture 6" descr="port securit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9600" y="1216286"/>
            <a:ext cx="3810000" cy="25734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9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1258312"/>
            <a:ext cx="345554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2">
                    <a:lumMod val="50000"/>
                  </a:schemeClr>
                </a:solidFill>
              </a:rPr>
              <a:t>What is Switch?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HUB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Bridge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Switch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Collision Domain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Broadcast Domain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CSMA/CD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600" b="1" u="sng" dirty="0"/>
              <a:t>Interface </a:t>
            </a:r>
            <a:r>
              <a:rPr lang="en-US" sz="1600" b="1" u="sng" dirty="0" smtClean="0"/>
              <a:t>characteristic 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Speed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Duplex</a:t>
            </a: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pic>
        <p:nvPicPr>
          <p:cNvPr id="9" name="Picture 2" descr="C:\Users\Admin\Desktop\29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542" y="1021020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3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25968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Basic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3217" y="2628900"/>
            <a:ext cx="4711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trike="sngStrike" dirty="0" smtClean="0">
                <a:solidFill>
                  <a:schemeClr val="accent1">
                    <a:lumMod val="50000"/>
                  </a:schemeClr>
                </a:solidFill>
              </a:rPr>
              <a:t>Switching </a:t>
            </a:r>
            <a:r>
              <a:rPr lang="en-US" sz="4400" b="1" strike="sngStrike" dirty="0" smtClean="0">
                <a:solidFill>
                  <a:schemeClr val="accent1">
                    <a:lumMod val="50000"/>
                  </a:schemeClr>
                </a:solidFill>
              </a:rPr>
              <a:t>Concepts</a:t>
            </a:r>
            <a:endParaRPr lang="en-US" sz="4400" b="1" strike="sngStrike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1258312"/>
            <a:ext cx="345554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2">
                    <a:lumMod val="50000"/>
                  </a:schemeClr>
                </a:solidFill>
              </a:rPr>
              <a:t>Packet Forwarding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Ethernet (IEEE 802.3)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MAC address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Store and Forward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Cut Through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Fragment free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600" b="1" u="sng" dirty="0" smtClean="0"/>
              <a:t>Packet Types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Unicast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Broadcast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Unknown unicast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732481" y="3072556"/>
          <a:ext cx="6096002" cy="29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2595"/>
                <a:gridCol w="451556"/>
                <a:gridCol w="548450"/>
                <a:gridCol w="533400"/>
                <a:gridCol w="950149"/>
                <a:gridCol w="526815"/>
                <a:gridCol w="504237"/>
                <a:gridCol w="609600"/>
                <a:gridCol w="685800"/>
                <a:gridCol w="533400"/>
              </a:tblGrid>
              <a:tr h="2946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Preamble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SOF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DMAC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SMAC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Type/Length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DSAP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SSAP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Control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Data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FCS</a:t>
                      </a:r>
                      <a:endParaRPr 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732483" y="2757596"/>
          <a:ext cx="6096002" cy="29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2595"/>
                <a:gridCol w="451556"/>
                <a:gridCol w="548450"/>
                <a:gridCol w="533400"/>
                <a:gridCol w="950149"/>
                <a:gridCol w="526815"/>
                <a:gridCol w="504237"/>
                <a:gridCol w="609600"/>
                <a:gridCol w="685798"/>
                <a:gridCol w="533402"/>
              </a:tblGrid>
              <a:tr h="2946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46~1500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47083" y="252601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802.3x (1997)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42483" y="3367196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802.2</a:t>
            </a:r>
            <a:endParaRPr lang="en-US" sz="1400" b="1" dirty="0"/>
          </a:p>
        </p:txBody>
      </p:sp>
      <p:pic>
        <p:nvPicPr>
          <p:cNvPr id="3074" name="Picture 2" descr="C:\Users\Admin\Desktop\sw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31" y="1258312"/>
            <a:ext cx="5000667" cy="34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37756" y="407432"/>
            <a:ext cx="2377574" cy="2462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  <a:cs typeface="Arial" pitchFamily="34" charset="0"/>
              </a:rPr>
              <a:t>CCNA (Cisco Certified Network Associate)</a:t>
            </a:r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61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pic>
        <p:nvPicPr>
          <p:cNvPr id="2050" name="Picture 2" descr="C:\Users\Admin\Desktop\sw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257300"/>
            <a:ext cx="5562600" cy="374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1000" y="1258312"/>
            <a:ext cx="3048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2">
                    <a:lumMod val="50000"/>
                  </a:schemeClr>
                </a:solidFill>
              </a:rPr>
              <a:t>Switching Components</a:t>
            </a:r>
          </a:p>
          <a:p>
            <a:endParaRPr lang="en-US" sz="1600" b="1" u="sng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smtClean="0"/>
              <a:t>Content Addressable Memory (CAM)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Ternary Content Addressable Memory (TCAM)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Forwarding Information Base (FIB)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pic>
        <p:nvPicPr>
          <p:cNvPr id="2051" name="Picture 3" descr="C:\Users\Admin\Desktop\sw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48047"/>
            <a:ext cx="5197475" cy="450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1021020"/>
            <a:ext cx="60706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2">
                    <a:lumMod val="50000"/>
                  </a:schemeClr>
                </a:solidFill>
              </a:rPr>
              <a:t>Switch Types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Layer 2 Switches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Multilayer Switches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Modular Multilayer Switches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u="sng" dirty="0" smtClean="0"/>
              <a:t>Switch Modules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Supervisor Engine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Line Cards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SFP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GBIC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pic>
        <p:nvPicPr>
          <p:cNvPr id="2050" name="Picture 2" descr="C:\Users\Admin\Desktop\29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9072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CISCO-WS-C3560G-24stack_lg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67" y="1866900"/>
            <a:ext cx="4973133" cy="219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Desktop\catalyst_4500_eseri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28700"/>
            <a:ext cx="5355142" cy="428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\Desktop\65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19" y="1734517"/>
            <a:ext cx="5117582" cy="28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\Desktop\sup720_3bx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89" y="1261009"/>
            <a:ext cx="4775241" cy="382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dmin\Desktop\sw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184553"/>
            <a:ext cx="3998158" cy="395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0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pic>
        <p:nvPicPr>
          <p:cNvPr id="6146" name="Picture 2" descr="C:\Users\Admin\Desktop\sw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91" y="3009900"/>
            <a:ext cx="586710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\Desktop\sw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265" y="1001952"/>
            <a:ext cx="5044135" cy="186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4800" y="1000185"/>
            <a:ext cx="419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chemeClr val="tx2">
                    <a:lumMod val="50000"/>
                  </a:schemeClr>
                </a:solidFill>
              </a:rPr>
              <a:t>Ethernet Technology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Ethernet (IEEE 802.3) (10Mbps)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Fast Ethernet (IEEE 802.3u) (100Mbps)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Gigabit Ethernet (IEEE 802.3z , 802.3ab) (1Gbps)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10Gigabit Ethernet (IEEE 802.3ae, 802.3an) (10Gbps)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u="sng" dirty="0" smtClean="0"/>
              <a:t>Switch Modules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SFP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GBIC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XENPAK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X2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SFP+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pPr marL="285750" indent="-285750">
              <a:buFontTx/>
              <a:buChar char="-"/>
            </a:pPr>
            <a:endParaRPr lang="en-US" sz="1600" dirty="0" smtClean="0"/>
          </a:p>
        </p:txBody>
      </p:sp>
      <p:pic>
        <p:nvPicPr>
          <p:cNvPr id="6148" name="Picture 4" descr="C:\Users\Admin\Desktop\sw1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30" y="2738438"/>
            <a:ext cx="5411070" cy="293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dmin\Desktop\sw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738438"/>
            <a:ext cx="5129565" cy="29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68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878" y="2291953"/>
            <a:ext cx="3261122" cy="2318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2324100"/>
            <a:ext cx="7043738" cy="231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2324100"/>
            <a:ext cx="7043738" cy="27860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2324099"/>
            <a:ext cx="7043738" cy="2786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602582"/>
            <a:ext cx="7043738" cy="3507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1021020"/>
            <a:ext cx="6070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tx2">
                    <a:lumMod val="50000"/>
                  </a:schemeClr>
                </a:solidFill>
              </a:rPr>
              <a:t>What is LAN?</a:t>
            </a:r>
          </a:p>
          <a:p>
            <a:endParaRPr lang="en-US" sz="1600" b="1" u="sng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smtClean="0"/>
              <a:t>Same Broadcast Domain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Same Subnet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7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021020"/>
            <a:ext cx="6070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tx2">
                    <a:lumMod val="50000"/>
                  </a:schemeClr>
                </a:solidFill>
              </a:rPr>
              <a:t>What is LAN?</a:t>
            </a:r>
          </a:p>
          <a:p>
            <a:endParaRPr lang="en-US" sz="1600" b="1" u="sng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smtClean="0"/>
              <a:t>Same Broadcast Domain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Same Subnet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00300"/>
            <a:ext cx="7743825" cy="2525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1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"/>
            <a:ext cx="9144000" cy="724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2530078"/>
            <a:ext cx="7043738" cy="2689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912017"/>
            <a:ext cx="7043738" cy="4307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1021020"/>
            <a:ext cx="6070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tx2">
                    <a:lumMod val="50000"/>
                  </a:schemeClr>
                </a:solidFill>
              </a:rPr>
              <a:t>What is VLAN?</a:t>
            </a:r>
          </a:p>
          <a:p>
            <a:endParaRPr lang="en-US" sz="1600" b="1" u="sng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smtClean="0"/>
              <a:t>Same Broadcast Domain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Same Subnet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14300"/>
            <a:ext cx="3429000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Switching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Concepts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8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385</Words>
  <Application>Microsoft Office PowerPoint</Application>
  <PresentationFormat>On-screen Show (16:10)</PresentationFormat>
  <Paragraphs>205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</dc:creator>
  <cp:lastModifiedBy>Artin Sobhani</cp:lastModifiedBy>
  <cp:revision>297</cp:revision>
  <dcterms:created xsi:type="dcterms:W3CDTF">2009-04-21T11:06:31Z</dcterms:created>
  <dcterms:modified xsi:type="dcterms:W3CDTF">2017-06-22T18:47:25Z</dcterms:modified>
</cp:coreProperties>
</file>